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9144000" cy="5143500" type="screen16x9"/>
  <p:notesSz cx="6858000" cy="9144000"/>
  <p:embeddedFontLst>
    <p:embeddedFont>
      <p:font typeface="Montserrat" panose="020B0604020202020204" charset="0"/>
      <p:regular r:id="rId19"/>
      <p:bold r:id="rId20"/>
      <p:italic r:id="rId21"/>
      <p:boldItalic r:id="rId22"/>
    </p:embeddedFont>
    <p:embeddedFont>
      <p:font typeface="Montserrat Light" panose="020B0604020202020204" charset="0"/>
      <p:regular r:id="rId23"/>
      <p:bold r:id="rId24"/>
      <p:italic r:id="rId25"/>
      <p:boldItalic r:id="rId26"/>
    </p:embeddedFont>
    <p:embeddedFont>
      <p:font typeface="Montserrat Medium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8A6D302-C76A-4233-98D5-3D1C049F066A}">
  <a:tblStyle styleId="{C8A6D302-C76A-4233-98D5-3D1C049F06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6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8244166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8244166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8f8932f9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8f8932f9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44852173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44852173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8f8932f9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8f8932f9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42f5bcbf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42f5bcbf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42f5bcc0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42f5bcc0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8f8932f9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8f8932f9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44852173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44852173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8f8932f9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8f8932f9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8f8932f9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8f8932f9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8f8932f9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8f8932f9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8f8932f9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8f8932f9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8f8932f9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8f8932f9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8f8932f9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8f8932f9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8f8932f92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8f8932f92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3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>
                <a:latin typeface="Montserrat Medium"/>
                <a:ea typeface="Montserrat Medium"/>
                <a:cs typeface="Montserrat Medium"/>
                <a:sym typeface="Montserrat Medium"/>
              </a:rPr>
              <a:t>Data Structures </a:t>
            </a:r>
            <a:endParaRPr sz="3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0" name="Google Shape;100;p25"/>
          <p:cNvSpPr txBox="1">
            <a:spLocks noGrp="1"/>
          </p:cNvSpPr>
          <p:nvPr>
            <p:ph type="body" idx="4294967295"/>
          </p:nvPr>
        </p:nvSpPr>
        <p:spPr>
          <a:xfrm>
            <a:off x="159300" y="2308925"/>
            <a:ext cx="8520600" cy="27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Week 14 Priority Queues/Heaps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Juan Carlos Pineda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ITESM 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juancarlos.pineda@tec.mx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1" name="Google Shape;1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1075" y="312450"/>
            <a:ext cx="2181225" cy="242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  <p:pic>
        <p:nvPicPr>
          <p:cNvPr id="103" name="Google Shape;10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197" y="312448"/>
            <a:ext cx="3034095" cy="80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Binary Tree (Remembering)</a:t>
            </a:r>
            <a:endParaRPr/>
          </a:p>
        </p:txBody>
      </p:sp>
      <p:sp>
        <p:nvSpPr>
          <p:cNvPr id="174" name="Google Shape;174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“In computer science, a binary tree is a tree data structure in which each node has at most two child nodes, usually distinguished as "left" and "right."” 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(Thanks, Wikipedia!)</a:t>
            </a:r>
            <a:endParaRPr/>
          </a:p>
        </p:txBody>
      </p:sp>
      <p:sp>
        <p:nvSpPr>
          <p:cNvPr id="175" name="Google Shape;175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Heaps</a:t>
            </a:r>
            <a:endParaRPr/>
          </a:p>
        </p:txBody>
      </p:sp>
      <p:sp>
        <p:nvSpPr>
          <p:cNvPr id="181" name="Google Shape;181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</a:t>
            </a:r>
            <a:r>
              <a:rPr lang="en-GB" b="1">
                <a:solidFill>
                  <a:schemeClr val="dk1"/>
                </a:solidFill>
              </a:rPr>
              <a:t>heap </a:t>
            </a:r>
            <a:r>
              <a:rPr lang="en-GB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is a </a:t>
            </a:r>
            <a:r>
              <a:rPr lang="en-GB" b="1" i="1">
                <a:solidFill>
                  <a:schemeClr val="dk1"/>
                </a:solidFill>
              </a:rPr>
              <a:t>binary tree</a:t>
            </a:r>
            <a:r>
              <a:rPr lang="en-GB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(in which each node contains a Comparable key value), with two special properties:</a:t>
            </a:r>
            <a:endParaRPr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</a:rPr>
              <a:t>The </a:t>
            </a:r>
            <a:r>
              <a:rPr lang="en-GB" b="1">
                <a:solidFill>
                  <a:srgbClr val="980000"/>
                </a:solidFill>
              </a:rPr>
              <a:t>ORDER </a:t>
            </a:r>
            <a:r>
              <a:rPr lang="en-GB" b="1">
                <a:solidFill>
                  <a:schemeClr val="dk1"/>
                </a:solidFill>
              </a:rPr>
              <a:t>property:</a:t>
            </a:r>
            <a:endParaRPr b="1">
              <a:solidFill>
                <a:srgbClr val="98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For every node n, the value in n is greater than or equal to the values in its children (and thus is also greater than or equal to all of the values in its subtrees).</a:t>
            </a:r>
            <a:endParaRPr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 SHAPE property:</a:t>
            </a:r>
            <a:endParaRPr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AutoNum type="arabicPeriod"/>
            </a:pPr>
            <a:r>
              <a:rPr lang="en-GB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All leaves are either at depth d or d-1 (for some value d).</a:t>
            </a:r>
            <a:endParaRPr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AutoNum type="arabicPeriod"/>
            </a:pPr>
            <a:r>
              <a:rPr lang="en-GB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All of the leaves at depth d-1 are to the right of the leaves at depth d.</a:t>
            </a:r>
            <a:endParaRPr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 Light"/>
              <a:buAutoNum type="arabicPeriod"/>
            </a:pPr>
            <a:r>
              <a:rPr lang="en-GB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(a) There is at most 1 node with just 1 child. (b) That child is the left child of its parent, and (c) it is the rightmost leaf at depth d.</a:t>
            </a:r>
            <a:endParaRPr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ctr" rtl="0">
              <a:spcBef>
                <a:spcPts val="1200"/>
              </a:spcBef>
              <a:spcAft>
                <a:spcPts val="1600"/>
              </a:spcAft>
              <a:buNone/>
            </a:pP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2" name="Google Shape;18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many of these are valid </a:t>
            </a:r>
            <a:r>
              <a:rPr lang="en-GB" b="1">
                <a:solidFill>
                  <a:srgbClr val="980000"/>
                </a:solidFill>
              </a:rPr>
              <a:t>heaps</a:t>
            </a:r>
            <a:r>
              <a:rPr lang="en-GB"/>
              <a:t>?</a:t>
            </a:r>
            <a:endParaRPr/>
          </a:p>
        </p:txBody>
      </p:sp>
      <p:sp>
        <p:nvSpPr>
          <p:cNvPr id="188" name="Google Shape;188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  <p:pic>
        <p:nvPicPr>
          <p:cNvPr id="189" name="Google Shape;18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0491" y="1152475"/>
            <a:ext cx="5643009" cy="3416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Heaps</a:t>
            </a:r>
            <a:endParaRPr/>
          </a:p>
        </p:txBody>
      </p:sp>
      <p:sp>
        <p:nvSpPr>
          <p:cNvPr id="195" name="Google Shape;195;p37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8520600" cy="16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00100" lvl="0" indent="-30480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Max-Heap: In a Max-Heap the key present at the root node must be greatest among the keys present at all of it’s children. The same property must be recursively true for all sub-trees in that Binary Tree.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800100" lvl="0" indent="-30480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Min-Heap: In a Min-Heap the key present at the root node must be minimum among the keys present at all of it’s children. The same property must be recursively true for all sub-trees in that Binary Tree.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3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96" name="Google Shape;1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5637" y="2708675"/>
            <a:ext cx="3612730" cy="216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Heaps</a:t>
            </a:r>
            <a:endParaRPr/>
          </a:p>
        </p:txBody>
      </p:sp>
      <p:pic>
        <p:nvPicPr>
          <p:cNvPr id="203" name="Google Shape;203;p38"/>
          <p:cNvPicPr preferRelativeResize="0"/>
          <p:nvPr/>
        </p:nvPicPr>
        <p:blipFill rotWithShape="1">
          <a:blip r:embed="rId3">
            <a:alphaModFix/>
          </a:blip>
          <a:srcRect l="5274" t="28260" r="28045" b="19443"/>
          <a:stretch/>
        </p:blipFill>
        <p:spPr>
          <a:xfrm>
            <a:off x="1560863" y="1243325"/>
            <a:ext cx="6022277" cy="26568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are Binary Heaps Represented?</a:t>
            </a:r>
            <a:endParaRPr/>
          </a:p>
        </p:txBody>
      </p:sp>
      <p:sp>
        <p:nvSpPr>
          <p:cNvPr id="210" name="Google Shape;210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  <p:graphicFrame>
        <p:nvGraphicFramePr>
          <p:cNvPr id="211" name="Google Shape;211;p39"/>
          <p:cNvGraphicFramePr/>
          <p:nvPr/>
        </p:nvGraphicFramePr>
        <p:xfrm>
          <a:off x="381000" y="2438400"/>
          <a:ext cx="8305800" cy="1343025"/>
        </p:xfrm>
        <a:graphic>
          <a:graphicData uri="http://schemas.openxmlformats.org/drawingml/2006/table">
            <a:tbl>
              <a:tblPr>
                <a:noFill/>
                <a:tableStyleId>{C8A6D302-C76A-4233-98D5-3D1C049F066A}</a:tableStyleId>
              </a:tblPr>
              <a:tblGrid>
                <a:gridCol w="266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3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Arr[(i-1)/2]</a:t>
                      </a:r>
                      <a:endParaRPr sz="12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3350" marR="133350" marT="66675" marB="66675" anchor="ctr">
                    <a:lnT w="9525" cap="flat" cmpd="sng">
                      <a:solidFill>
                        <a:srgbClr val="EDEDE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DED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Returns the parent node</a:t>
                      </a:r>
                      <a:endParaRPr sz="12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3350" marR="133350" marT="66675" marB="66675" anchor="ctr">
                    <a:lnT w="9525" cap="flat" cmpd="sng">
                      <a:solidFill>
                        <a:srgbClr val="EDEDE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DED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Arr[(2*i)+1]</a:t>
                      </a:r>
                      <a:endParaRPr sz="12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3350" marR="133350" marT="66675" marB="66675" anchor="ctr">
                    <a:lnT w="9525" cap="flat" cmpd="sng">
                      <a:solidFill>
                        <a:srgbClr val="EDEDE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DED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Returns the left child node</a:t>
                      </a:r>
                      <a:endParaRPr sz="12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3350" marR="133350" marT="66675" marB="66675" anchor="ctr">
                    <a:lnT w="9525" cap="flat" cmpd="sng">
                      <a:solidFill>
                        <a:srgbClr val="EDEDE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DED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Arr[(2*i)+2]</a:t>
                      </a:r>
                      <a:endParaRPr sz="12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3350" marR="133350" marT="66675" marB="66675" anchor="ctr">
                    <a:lnT w="9525" cap="flat" cmpd="sng">
                      <a:solidFill>
                        <a:srgbClr val="EDEDE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Returns the right child node</a:t>
                      </a:r>
                      <a:endParaRPr sz="1200"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133350" marR="133350" marT="66675" marB="66675" anchor="ctr">
                    <a:lnT w="9525" cap="flat" cmpd="sng">
                      <a:solidFill>
                        <a:srgbClr val="EDEDE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2" name="Google Shape;212;p39"/>
          <p:cNvSpPr txBox="1"/>
          <p:nvPr/>
        </p:nvSpPr>
        <p:spPr>
          <a:xfrm>
            <a:off x="421225" y="996550"/>
            <a:ext cx="7696200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="1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How is Binary Heap </a:t>
            </a:r>
            <a:r>
              <a:rPr lang="en-GB" sz="1200" b="1">
                <a:solidFill>
                  <a:srgbClr val="98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represented</a:t>
            </a:r>
            <a:r>
              <a:rPr lang="en-GB" sz="1200" b="1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1200" b="1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 Binary Heap is a Complete Binary Tree. A binary heap is typically represented as an array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800100" lvl="0" indent="-30480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The root element will be at Arr[0].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800100" lvl="0" indent="-304800" algn="l" rtl="0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Below table shows indexes of other nodes for the i</a:t>
            </a: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th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node, i.e., Arr[i]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3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Priority Queue</a:t>
            </a:r>
            <a:endParaRPr/>
          </a:p>
        </p:txBody>
      </p:sp>
      <p:sp>
        <p:nvSpPr>
          <p:cNvPr id="109" name="Google Shape;109;p26"/>
          <p:cNvSpPr txBox="1">
            <a:spLocks noGrp="1"/>
          </p:cNvSpPr>
          <p:nvPr>
            <p:ph type="body" idx="1"/>
          </p:nvPr>
        </p:nvSpPr>
        <p:spPr>
          <a:xfrm>
            <a:off x="311700" y="11598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Priority Queue Emergency Department waiting room operates as a priority queue: patients are sorted according to priority (urgency), not “first come, first serve” (in computer science, “first in, first out” or FIFO).</a:t>
            </a:r>
            <a:endParaRPr/>
          </a:p>
        </p:txBody>
      </p:sp>
      <p:pic>
        <p:nvPicPr>
          <p:cNvPr id="110" name="Google Shape;1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0850" y="2032250"/>
            <a:ext cx="3722300" cy="226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Priority Queues</a:t>
            </a:r>
            <a:endParaRPr/>
          </a:p>
        </p:txBody>
      </p:sp>
      <p:sp>
        <p:nvSpPr>
          <p:cNvPr id="117" name="Google Shape;117;p27"/>
          <p:cNvSpPr txBox="1"/>
          <p:nvPr/>
        </p:nvSpPr>
        <p:spPr>
          <a:xfrm>
            <a:off x="865375" y="1211500"/>
            <a:ext cx="7485300" cy="3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Individual elements of our priority queue will have two pieces to them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</a:pPr>
            <a:r>
              <a:rPr lang="en-GB" sz="1100">
                <a:solidFill>
                  <a:schemeClr val="dk1"/>
                </a:solidFill>
              </a:rPr>
              <a:t>An integer indicating the priority of this element</a:t>
            </a:r>
            <a:endParaRPr sz="1100">
              <a:solidFill>
                <a:schemeClr val="dk1"/>
              </a:solidFill>
            </a:endParaRPr>
          </a:p>
          <a:p>
            <a: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-GB" sz="1100">
                <a:solidFill>
                  <a:schemeClr val="dk1"/>
                </a:solidFill>
              </a:rPr>
              <a:t>We will use smaller number means higher priority, but could be done either way</a:t>
            </a:r>
            <a:endParaRPr sz="1100"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 sz="1100">
                <a:solidFill>
                  <a:schemeClr val="dk1"/>
                </a:solidFill>
              </a:rPr>
              <a:t>A “payload” of whatever the actual element data is</a:t>
            </a:r>
            <a:endParaRPr sz="1100">
              <a:solidFill>
                <a:schemeClr val="dk1"/>
              </a:solidFill>
            </a:endParaRPr>
          </a:p>
          <a:p>
            <a:pPr marL="137160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-GB" sz="1100">
                <a:solidFill>
                  <a:schemeClr val="dk1"/>
                </a:solidFill>
              </a:rPr>
              <a:t>Examples: </a:t>
            </a:r>
            <a:endParaRPr sz="1100">
              <a:solidFill>
                <a:schemeClr val="dk1"/>
              </a:solidFill>
            </a:endParaRPr>
          </a:p>
          <a:p>
            <a:pPr marL="182880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A class MedicalRecord</a:t>
            </a:r>
            <a:endParaRPr sz="1100">
              <a:solidFill>
                <a:schemeClr val="dk1"/>
              </a:solidFill>
            </a:endParaRPr>
          </a:p>
          <a:p>
            <a:pPr marL="182880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A string or file with information to print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18" name="Google Shape;11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7950" y="3419675"/>
            <a:ext cx="5128100" cy="128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Priority Queues</a:t>
            </a:r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Two priority queue implementation options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Unsorted Array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Always insert a new element at the</a:t>
            </a:r>
            <a:r>
              <a:rPr lang="en-GB" i="1"/>
              <a:t> end of the array</a:t>
            </a:r>
            <a:endParaRPr i="1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Remove by searching entire array for highest-priority item, then removing it, and if needed moving elements over to fill in the gap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6" name="Google Shape;1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" y="1678763"/>
            <a:ext cx="7696200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Priority Queues</a:t>
            </a:r>
            <a:endParaRPr/>
          </a:p>
        </p:txBody>
      </p:sp>
      <p:sp>
        <p:nvSpPr>
          <p:cNvPr id="133" name="Google Shape;133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Sorted array  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Always insert new elements where they go in priority-sorted order, with the highest-priority item at the end of the array  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Remove by taking the last element of the array</a:t>
            </a:r>
            <a:endParaRPr/>
          </a:p>
        </p:txBody>
      </p:sp>
      <p:pic>
        <p:nvPicPr>
          <p:cNvPr id="134" name="Google Shape;1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850" y="1944750"/>
            <a:ext cx="7734300" cy="78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Priority Queues Implementations</a:t>
            </a:r>
            <a:endParaRPr/>
          </a:p>
        </p:txBody>
      </p:sp>
      <p:sp>
        <p:nvSpPr>
          <p:cNvPr id="141" name="Google Shape;141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012000" cy="36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980000"/>
                </a:solidFill>
              </a:rPr>
              <a:t>Unsorted array </a:t>
            </a:r>
            <a:endParaRPr sz="1600" b="1">
              <a:solidFill>
                <a:srgbClr val="980000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/>
              <a:t>Add is</a:t>
            </a:r>
            <a:r>
              <a:rPr lang="en-GB"/>
              <a:t> </a:t>
            </a:r>
            <a:r>
              <a:rPr lang="en-GB" b="1">
                <a:solidFill>
                  <a:srgbClr val="980000"/>
                </a:solidFill>
              </a:rPr>
              <a:t>FAST </a:t>
            </a:r>
            <a:r>
              <a:rPr lang="en-GB"/>
              <a:t> 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Just throw it in the array at the back  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/>
              <a:t>O(1)</a:t>
            </a:r>
            <a:r>
              <a:rPr lang="en-GB"/>
              <a:t> 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/>
              <a:t>Remove/peek is</a:t>
            </a:r>
            <a:r>
              <a:rPr lang="en-GB"/>
              <a:t> </a:t>
            </a:r>
            <a:r>
              <a:rPr lang="en-GB" b="1">
                <a:solidFill>
                  <a:srgbClr val="980000"/>
                </a:solidFill>
              </a:rPr>
              <a:t>SLOW </a:t>
            </a:r>
            <a:r>
              <a:rPr lang="en-GB"/>
              <a:t> 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Hard to find item the highest priority item — could be anywhere  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Might need to scoot over elements to fill gap  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b="1"/>
              <a:t>O(N)</a:t>
            </a:r>
            <a:endParaRPr b="1"/>
          </a:p>
        </p:txBody>
      </p:sp>
      <p:pic>
        <p:nvPicPr>
          <p:cNvPr id="142" name="Google Shape;1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6100" y="1170125"/>
            <a:ext cx="2515499" cy="329901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Priority Queues Implementation</a:t>
            </a:r>
            <a:endParaRPr/>
          </a:p>
        </p:txBody>
      </p:sp>
      <p:sp>
        <p:nvSpPr>
          <p:cNvPr id="149" name="Google Shape;149;p31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5863200" cy="381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980000"/>
                </a:solidFill>
              </a:rPr>
              <a:t>Sorted array </a:t>
            </a:r>
            <a:endParaRPr sz="1600" b="1">
              <a:solidFill>
                <a:srgbClr val="980000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/>
              <a:t>Add is </a:t>
            </a:r>
            <a:r>
              <a:rPr lang="en-GB" b="1">
                <a:solidFill>
                  <a:srgbClr val="980000"/>
                </a:solidFill>
              </a:rPr>
              <a:t>SLOW </a:t>
            </a:r>
            <a:r>
              <a:rPr lang="en-GB" b="1"/>
              <a:t> </a:t>
            </a:r>
            <a:endParaRPr b="1"/>
          </a:p>
          <a:p>
            <a:pPr marL="457200" lvl="0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Need to step through the array to find where item goes in priority -sorted order  </a:t>
            </a:r>
            <a:endParaRPr/>
          </a:p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If proper place is in the front/middle, need to scoot over other elements to make room  </a:t>
            </a:r>
            <a:endParaRPr/>
          </a:p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O(N) 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b="1"/>
              <a:t>Remove/peek is </a:t>
            </a:r>
            <a:r>
              <a:rPr lang="en-GB" b="1">
                <a:solidFill>
                  <a:srgbClr val="980000"/>
                </a:solidFill>
              </a:rPr>
              <a:t>FAST </a:t>
            </a:r>
            <a:r>
              <a:rPr lang="en-GB" b="1"/>
              <a:t> </a:t>
            </a:r>
            <a:endParaRPr b="1"/>
          </a:p>
          <a:p>
            <a:pPr marL="457200" lvl="0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Easy to find item you are looking for (last in array)  </a:t>
            </a:r>
            <a:endParaRPr/>
          </a:p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No need to scoot over elements when removing last  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O(1)</a:t>
            </a:r>
            <a:endParaRPr/>
          </a:p>
        </p:txBody>
      </p:sp>
      <p:pic>
        <p:nvPicPr>
          <p:cNvPr id="150" name="Google Shape;15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2200" y="1266450"/>
            <a:ext cx="2673900" cy="25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 there a way to combine </a:t>
            </a:r>
            <a:r>
              <a:rPr lang="en-GB" b="1">
                <a:solidFill>
                  <a:srgbClr val="980000"/>
                </a:solidFill>
              </a:rPr>
              <a:t>both</a:t>
            </a:r>
            <a:r>
              <a:rPr lang="en-GB"/>
              <a:t>?</a:t>
            </a:r>
            <a:endParaRPr/>
          </a:p>
        </p:txBody>
      </p:sp>
      <p:pic>
        <p:nvPicPr>
          <p:cNvPr id="157" name="Google Shape;15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200" y="1505275"/>
            <a:ext cx="2515499" cy="27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350" y="1577675"/>
            <a:ext cx="2673900" cy="25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2"/>
          <p:cNvSpPr txBox="1"/>
          <p:nvPr/>
        </p:nvSpPr>
        <p:spPr>
          <a:xfrm>
            <a:off x="4072750" y="2312275"/>
            <a:ext cx="595500" cy="6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/>
              <a:t>+</a:t>
            </a:r>
            <a:endParaRPr sz="5000"/>
          </a:p>
        </p:txBody>
      </p:sp>
      <p:sp>
        <p:nvSpPr>
          <p:cNvPr id="160" name="Google Shape;16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Binary Heap</a:t>
            </a:r>
            <a:endParaRPr/>
          </a:p>
        </p:txBody>
      </p:sp>
      <p:sp>
        <p:nvSpPr>
          <p:cNvPr id="166" name="Google Shape;166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Instead of storing our priority queue nodes entirely sorted or entirely unsorted, we will store them partially-sorted.  </a:t>
            </a:r>
            <a:endParaRPr/>
          </a:p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The partial sorting will still be stored in an array, but it’s best to imagine it as what we call a “tree” in computer science (computer science trees are upside-down for some reason ¯\_(ツ)_/¯)  </a:t>
            </a:r>
            <a:endParaRPr/>
          </a:p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Here’s what it might look like: </a:t>
            </a:r>
            <a:endParaRPr/>
          </a:p>
        </p:txBody>
      </p:sp>
      <p:pic>
        <p:nvPicPr>
          <p:cNvPr id="167" name="Google Shape;1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5175" y="2936900"/>
            <a:ext cx="3620601" cy="17478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8" name="Google Shape;168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797</Words>
  <Application>Microsoft Office PowerPoint</Application>
  <PresentationFormat>On-screen Show (16:9)</PresentationFormat>
  <Paragraphs>105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Montserrat Medium</vt:lpstr>
      <vt:lpstr>Montserrat</vt:lpstr>
      <vt:lpstr>Arial</vt:lpstr>
      <vt:lpstr>Roboto</vt:lpstr>
      <vt:lpstr>Montserrat Light</vt:lpstr>
      <vt:lpstr>Simple Light</vt:lpstr>
      <vt:lpstr>Simple Light</vt:lpstr>
      <vt:lpstr>Data Structures  </vt:lpstr>
      <vt:lpstr>Priority Queue</vt:lpstr>
      <vt:lpstr>Priority Queues</vt:lpstr>
      <vt:lpstr>Priority Queues</vt:lpstr>
      <vt:lpstr>Priority Queues</vt:lpstr>
      <vt:lpstr>Priority Queues Implementations</vt:lpstr>
      <vt:lpstr>Priority Queues Implementation</vt:lpstr>
      <vt:lpstr>Is there a way to combine both?</vt:lpstr>
      <vt:lpstr>Binary Heap</vt:lpstr>
      <vt:lpstr>Binary Tree (Remembering)</vt:lpstr>
      <vt:lpstr>Heaps</vt:lpstr>
      <vt:lpstr>How many of these are valid heaps?</vt:lpstr>
      <vt:lpstr>Heaps</vt:lpstr>
      <vt:lpstr>Heaps</vt:lpstr>
      <vt:lpstr>How are Binary Heaps Represented?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Structures  </dc:title>
  <cp:lastModifiedBy>Nicole Carrillo Capristán</cp:lastModifiedBy>
  <cp:revision>2</cp:revision>
  <dcterms:modified xsi:type="dcterms:W3CDTF">2019-11-29T04:58:58Z</dcterms:modified>
</cp:coreProperties>
</file>